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99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24" userDrawn="1">
          <p15:clr>
            <a:srgbClr val="A4A3A4"/>
          </p15:clr>
        </p15:guide>
        <p15:guide id="2" pos="39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E90"/>
    <a:srgbClr val="333F50"/>
    <a:srgbClr val="C0D3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405"/>
  </p:normalViewPr>
  <p:slideViewPr>
    <p:cSldViewPr snapToGrid="0" snapToObjects="1">
      <p:cViewPr>
        <p:scale>
          <a:sx n="90" d="100"/>
          <a:sy n="90" d="100"/>
        </p:scale>
        <p:origin x="-1404" y="-606"/>
      </p:cViewPr>
      <p:guideLst>
        <p:guide orient="horz" pos="4224"/>
        <p:guide pos="39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F6996-A323-4642-BD9F-5D963121D036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101A7-B1DF-4758-A1A2-102567775A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759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092226-13F3-2040-B42A-C988EDF44E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438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708C87-A8D8-68FC-547E-C00937D43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3DC00A6-6C0B-8F75-98C4-85B0200F3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BCE3A96-C202-A2E1-BE6D-DC30D7720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532A-9397-0046-9E00-25C70066BA02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939758A-4647-7BFF-1870-AF822E94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41C4897-E7B8-1274-50B0-AD5744E8D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DE30-55DD-A048-BB10-FA1AABAC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681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F3BB50-554F-B869-C03E-29742263A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62A2E5B-8C07-BF4E-0C2D-ADF053E8D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27D23F5-3382-62DA-0848-D75269FE6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532A-9397-0046-9E00-25C70066BA02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35C68D8-21ED-B4C9-3D91-74FD236FC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75F6513-B93B-DA16-7FB7-2C15682BE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DE30-55DD-A048-BB10-FA1AABAC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84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1B986B3-3A52-EE9E-BEEF-F55D94F3A8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0FF02F7-55E3-80BF-2211-9CA0D2D98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CB0E158-369A-2191-118E-3B4A2603E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532A-9397-0046-9E00-25C70066BA02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81129EE-FE23-92F4-BEE2-375104507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298AA51-3BBE-1087-9858-A73B9DBD4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DE30-55DD-A048-BB10-FA1AABAC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549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4FF8E61-7E0E-C337-761E-85B3962DA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A2D82C8-DF5D-C2F2-23F0-CAF1B479B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E2AB069-A835-D87D-61B2-68959D7D0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532A-9397-0046-9E00-25C70066BA02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290C8C7-519C-5C39-70CE-9D860E589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2E9BD96-1EC4-750D-85BA-99EF8AA62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DE30-55DD-A048-BB10-FA1AABAC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4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8C2FE1-86C9-3677-6961-51D8EE7A0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EF64C4A-6BFB-276D-F9C3-442F6B70A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0771BB9-BDD2-3B4C-2649-057EF8820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532A-9397-0046-9E00-25C70066BA02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43F7DD2-DB61-2773-7351-BBE448E6A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411CD4D-B96B-A796-DCA4-77BFE0C0A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DE30-55DD-A048-BB10-FA1AABAC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59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F1469A-6085-BE0F-ED5B-A3FF80610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A71EA4E-7C41-B492-88EE-883BA9DE3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A0485BD-903C-BBC8-652E-DCA6471F4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56FE0DD-C006-558A-C7F0-D666BA853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532A-9397-0046-9E00-25C70066BA02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9D7FB16-C569-0A2E-C488-D5EA70E8E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6CAD2AE-B5CF-15A7-5D5E-979C4DD9C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DE30-55DD-A048-BB10-FA1AABAC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52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5F4C184-33BE-9F05-635B-B1C964351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DF29DE0-4B6A-C29D-C9A4-C73F2F507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24CD41F6-34C2-BE3C-4A66-16421233B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3CB6100D-0604-F3A8-9972-6FB022D584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C18D0CE4-384C-DF6F-F1F8-50F660E4B9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1C28ACBB-1CC8-59F4-F816-83848A6F7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532A-9397-0046-9E00-25C70066BA02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2E6A564F-EE17-6DD4-C417-03BED6B1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DCA994DF-CBF7-FB80-77F9-01DE8F37F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DE30-55DD-A048-BB10-FA1AABAC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064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1BDF18D-D993-A5C5-36F2-E70D983F3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532D3A68-20DF-A8F7-28CE-788A55F69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532A-9397-0046-9E00-25C70066BA02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4E9834D-F582-5758-C98E-DC2EFB498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8117706-FBF9-B438-9EF2-6CBD42637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DE30-55DD-A048-BB10-FA1AABAC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66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3598CFCB-0778-6920-CB89-C74EB53C0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532A-9397-0046-9E00-25C70066BA02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31D27231-B564-5A9F-3BBD-4DE71DA9D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6916E6E8-270B-1636-FDBF-56A33F255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DE30-55DD-A048-BB10-FA1AABAC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242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E89901B-F2E6-42ED-B8EB-612A7F8A0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5F38F16-8CE5-AF3C-660D-54B131D28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E754B9C-935B-8CF2-6A1E-48AAAE582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C0BD326-7CDA-497F-EBFD-3123D67F5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532A-9397-0046-9E00-25C70066BA02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505CD0A-72E0-5BD3-1F92-FFF754AC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15FEAF7-54B0-A2AC-E4C1-117EE32A4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DE30-55DD-A048-BB10-FA1AABAC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24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8CA5881-E920-606B-19C5-9711C94FC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7FF51A67-495B-BE5E-6826-AE7730959E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8094434-04D5-E91D-3B7D-B778C73BE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D9E6159-5F1A-E480-9540-B35981E0B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532A-9397-0046-9E00-25C70066BA02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A325A5F-BCE5-36C3-47F6-6C2E2B9B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29DFF83-428F-E2D0-C18B-0B304003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DE30-55DD-A048-BB10-FA1AABAC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36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04A5E01-CFDF-B548-39D7-6F83A947D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6C9A5FC-E3CF-635F-87C0-FAD93274C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558A87E-1B2C-4AE0-2CB4-CCB8FA8F1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1532A-9397-0046-9E00-25C70066BA02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538C25B-A899-0E71-E322-444A5E775F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318BA67-9791-D491-2E8A-89B9A1C349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5DE30-55DD-A048-BB10-FA1AABACB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11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Прямоугольник 2055">
            <a:extLst>
              <a:ext uri="{FF2B5EF4-FFF2-40B4-BE49-F238E27FC236}">
                <a16:creationId xmlns="" xmlns:a16="http://schemas.microsoft.com/office/drawing/2014/main" id="{00EB196B-920A-34B8-3897-6B85E2CDA095}"/>
              </a:ext>
            </a:extLst>
          </p:cNvPr>
          <p:cNvSpPr/>
          <p:nvPr/>
        </p:nvSpPr>
        <p:spPr>
          <a:xfrm>
            <a:off x="1926287" y="3561100"/>
            <a:ext cx="3195176" cy="92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058" name="Рисунок 2057">
            <a:extLst>
              <a:ext uri="{FF2B5EF4-FFF2-40B4-BE49-F238E27FC236}">
                <a16:creationId xmlns="" xmlns:a16="http://schemas.microsoft.com/office/drawing/2014/main" id="{060B60B6-274F-BE51-886F-B85459F08D1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68" b="31600"/>
          <a:stretch/>
        </p:blipFill>
        <p:spPr>
          <a:xfrm>
            <a:off x="488152" y="3756525"/>
            <a:ext cx="1250606" cy="495189"/>
          </a:xfrm>
          <a:prstGeom prst="rect">
            <a:avLst/>
          </a:prstGeom>
        </p:spPr>
      </p:pic>
      <p:pic>
        <p:nvPicPr>
          <p:cNvPr id="16" name="Picture 2" descr="Национальные проекты">
            <a:extLst>
              <a:ext uri="{FF2B5EF4-FFF2-40B4-BE49-F238E27FC236}">
                <a16:creationId xmlns="" xmlns:a16="http://schemas.microsoft.com/office/drawing/2014/main" id="{E1BFA6EB-D662-DB27-7A00-C2814DBFDF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2"/>
          <a:stretch/>
        </p:blipFill>
        <p:spPr bwMode="auto">
          <a:xfrm>
            <a:off x="10893643" y="25369"/>
            <a:ext cx="781777" cy="707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C441EF-20AB-775A-0EA2-281C690C4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077" y="267848"/>
            <a:ext cx="10778248" cy="28662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Helvetica" pitchFamily="2" charset="0"/>
              </a:rPr>
              <a:t>Промышленное производство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DC5665C4-45E6-25EB-1DDC-2C54D3C3066D}"/>
              </a:ext>
            </a:extLst>
          </p:cNvPr>
          <p:cNvSpPr txBox="1">
            <a:spLocks/>
          </p:cNvSpPr>
          <p:nvPr/>
        </p:nvSpPr>
        <p:spPr>
          <a:xfrm>
            <a:off x="11542956" y="296779"/>
            <a:ext cx="389641" cy="228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004E90"/>
                </a:solidFill>
                <a:latin typeface="Helvetica" pitchFamily="2" charset="0"/>
              </a:rPr>
              <a:t>2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7940043A-5EC7-16E9-81B9-2B8D181EAB09}"/>
              </a:ext>
            </a:extLst>
          </p:cNvPr>
          <p:cNvCxnSpPr/>
          <p:nvPr/>
        </p:nvCxnSpPr>
        <p:spPr>
          <a:xfrm>
            <a:off x="515332" y="665487"/>
            <a:ext cx="11417264" cy="0"/>
          </a:xfrm>
          <a:prstGeom prst="line">
            <a:avLst/>
          </a:prstGeom>
          <a:ln w="12700">
            <a:solidFill>
              <a:srgbClr val="004E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1221F386-7C43-7ABB-38AF-CE2475582C86}"/>
              </a:ext>
            </a:extLst>
          </p:cNvPr>
          <p:cNvSpPr txBox="1"/>
          <p:nvPr/>
        </p:nvSpPr>
        <p:spPr>
          <a:xfrm>
            <a:off x="608422" y="1160239"/>
            <a:ext cx="18287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4E9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13338,5</a:t>
            </a:r>
            <a:endParaRPr lang="ru-RU" sz="3200" b="1" dirty="0">
              <a:solidFill>
                <a:srgbClr val="004E9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47C44E57-2BAB-4073-A193-83033596657F}"/>
              </a:ext>
            </a:extLst>
          </p:cNvPr>
          <p:cNvSpPr txBox="1"/>
          <p:nvPr/>
        </p:nvSpPr>
        <p:spPr>
          <a:xfrm>
            <a:off x="608422" y="2052892"/>
            <a:ext cx="28854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объем отгруженной продукции за </a:t>
            </a:r>
            <a:r>
              <a:rPr lang="ru-RU" sz="1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2023 год</a:t>
            </a:r>
            <a:endParaRPr lang="ru-RU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="" xmlns:a16="http://schemas.microsoft.com/office/drawing/2014/main" id="{818830AD-A24A-F6A4-A3DA-0FB85E56A22B}"/>
              </a:ext>
            </a:extLst>
          </p:cNvPr>
          <p:cNvCxnSpPr>
            <a:cxnSpLocks/>
          </p:cNvCxnSpPr>
          <p:nvPr/>
        </p:nvCxnSpPr>
        <p:spPr>
          <a:xfrm>
            <a:off x="757855" y="2040009"/>
            <a:ext cx="711200" cy="0"/>
          </a:xfrm>
          <a:prstGeom prst="line">
            <a:avLst/>
          </a:prstGeom>
          <a:ln w="28575">
            <a:solidFill>
              <a:srgbClr val="004E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DA160ABF-8B9D-4EBD-4616-16629E73ADF9}"/>
              </a:ext>
            </a:extLst>
          </p:cNvPr>
          <p:cNvSpPr txBox="1"/>
          <p:nvPr/>
        </p:nvSpPr>
        <p:spPr>
          <a:xfrm>
            <a:off x="663940" y="1655651"/>
            <a:ext cx="199939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rgbClr val="004E9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млн.руб</a:t>
            </a:r>
            <a:r>
              <a:rPr lang="ru-RU" sz="1600" b="1" dirty="0" smtClean="0">
                <a:solidFill>
                  <a:srgbClr val="004E9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  <a:endParaRPr lang="ru-RU" sz="1600" b="1" dirty="0">
              <a:solidFill>
                <a:srgbClr val="004E9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793120F1-912B-CE31-7FB6-20A185A6B851}"/>
              </a:ext>
            </a:extLst>
          </p:cNvPr>
          <p:cNvSpPr txBox="1"/>
          <p:nvPr/>
        </p:nvSpPr>
        <p:spPr>
          <a:xfrm>
            <a:off x="3965944" y="1160239"/>
            <a:ext cx="19256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4E9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11330,4</a:t>
            </a:r>
            <a:endParaRPr lang="ru-RU" sz="3200" b="1" dirty="0">
              <a:solidFill>
                <a:srgbClr val="004E9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F564E39F-DC64-65EA-B306-CBAB17149010}"/>
              </a:ext>
            </a:extLst>
          </p:cNvPr>
          <p:cNvSpPr txBox="1"/>
          <p:nvPr/>
        </p:nvSpPr>
        <p:spPr>
          <a:xfrm>
            <a:off x="4062811" y="2052892"/>
            <a:ext cx="28854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объем отгруженной продукции за </a:t>
            </a:r>
            <a:r>
              <a:rPr lang="ru-RU" sz="1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2022 год</a:t>
            </a:r>
            <a:endParaRPr lang="ru-RU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42" name="Прямая соединительная линия 41">
            <a:extLst>
              <a:ext uri="{FF2B5EF4-FFF2-40B4-BE49-F238E27FC236}">
                <a16:creationId xmlns="" xmlns:a16="http://schemas.microsoft.com/office/drawing/2014/main" id="{72071E8F-61A1-D549-A459-AC2BC1AAB962}"/>
              </a:ext>
            </a:extLst>
          </p:cNvPr>
          <p:cNvCxnSpPr>
            <a:cxnSpLocks/>
          </p:cNvCxnSpPr>
          <p:nvPr/>
        </p:nvCxnSpPr>
        <p:spPr>
          <a:xfrm>
            <a:off x="4155901" y="2052892"/>
            <a:ext cx="711200" cy="0"/>
          </a:xfrm>
          <a:prstGeom prst="line">
            <a:avLst/>
          </a:prstGeom>
          <a:ln w="28575">
            <a:solidFill>
              <a:srgbClr val="004E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AE783D4D-EF66-A270-003E-01F4B9420F37}"/>
              </a:ext>
            </a:extLst>
          </p:cNvPr>
          <p:cNvSpPr txBox="1"/>
          <p:nvPr/>
        </p:nvSpPr>
        <p:spPr>
          <a:xfrm>
            <a:off x="4062811" y="1671181"/>
            <a:ext cx="199939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rgbClr val="004E9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млн.руб</a:t>
            </a:r>
            <a:r>
              <a:rPr lang="ru-RU" sz="1600" b="1" dirty="0" smtClean="0">
                <a:solidFill>
                  <a:srgbClr val="004E9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  <a:endParaRPr lang="ru-RU" sz="1600" b="1" dirty="0">
              <a:solidFill>
                <a:srgbClr val="004E9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BE8AE529-2986-49CB-87E1-8B15A08DFA4E}"/>
              </a:ext>
            </a:extLst>
          </p:cNvPr>
          <p:cNvSpPr txBox="1"/>
          <p:nvPr/>
        </p:nvSpPr>
        <p:spPr>
          <a:xfrm>
            <a:off x="7264850" y="1154067"/>
            <a:ext cx="44789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4E9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ОАО «Энергомаш»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DA798FE6-E970-4361-97FA-6164CF1FF077}"/>
              </a:ext>
            </a:extLst>
          </p:cNvPr>
          <p:cNvSpPr txBox="1"/>
          <p:nvPr/>
        </p:nvSpPr>
        <p:spPr>
          <a:xfrm>
            <a:off x="7264850" y="2046720"/>
            <a:ext cx="47608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национального проекта «Производительность труда», </a:t>
            </a:r>
          </a:p>
          <a:p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12,0 млн. руб. – реальный экономический эффект </a:t>
            </a:r>
          </a:p>
        </p:txBody>
      </p:sp>
      <p:cxnSp>
        <p:nvCxnSpPr>
          <p:cNvPr id="46" name="Прямая соединительная линия 45">
            <a:extLst>
              <a:ext uri="{FF2B5EF4-FFF2-40B4-BE49-F238E27FC236}">
                <a16:creationId xmlns="" xmlns:a16="http://schemas.microsoft.com/office/drawing/2014/main" id="{E2C337BE-FE45-1509-BC05-20F905698043}"/>
              </a:ext>
            </a:extLst>
          </p:cNvPr>
          <p:cNvCxnSpPr>
            <a:cxnSpLocks/>
          </p:cNvCxnSpPr>
          <p:nvPr/>
        </p:nvCxnSpPr>
        <p:spPr>
          <a:xfrm>
            <a:off x="7357940" y="2052892"/>
            <a:ext cx="711200" cy="0"/>
          </a:xfrm>
          <a:prstGeom prst="line">
            <a:avLst/>
          </a:prstGeom>
          <a:ln w="28575">
            <a:solidFill>
              <a:srgbClr val="004E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BCFC0B32-A2CC-AF7D-C5CA-53488306FAA3}"/>
              </a:ext>
            </a:extLst>
          </p:cNvPr>
          <p:cNvSpPr txBox="1"/>
          <p:nvPr/>
        </p:nvSpPr>
        <p:spPr>
          <a:xfrm>
            <a:off x="7264850" y="1665009"/>
            <a:ext cx="199939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4E9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участник</a:t>
            </a:r>
          </a:p>
        </p:txBody>
      </p:sp>
      <p:sp>
        <p:nvSpPr>
          <p:cNvPr id="2054" name="Прямоугольник 2053">
            <a:extLst>
              <a:ext uri="{FF2B5EF4-FFF2-40B4-BE49-F238E27FC236}">
                <a16:creationId xmlns="" xmlns:a16="http://schemas.microsoft.com/office/drawing/2014/main" id="{A79B7E0B-B1AD-030A-7B78-894B7DB7E8F1}"/>
              </a:ext>
            </a:extLst>
          </p:cNvPr>
          <p:cNvSpPr/>
          <p:nvPr/>
        </p:nvSpPr>
        <p:spPr>
          <a:xfrm>
            <a:off x="701512" y="2983287"/>
            <a:ext cx="5147342" cy="5874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4F9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Динамика объемов  производства:</a:t>
            </a:r>
            <a:endParaRPr lang="ru-RU" b="1" dirty="0">
              <a:solidFill>
                <a:srgbClr val="004F92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055" name="Прямоугольник: скругленные углы 2054">
            <a:extLst>
              <a:ext uri="{FF2B5EF4-FFF2-40B4-BE49-F238E27FC236}">
                <a16:creationId xmlns="" xmlns:a16="http://schemas.microsoft.com/office/drawing/2014/main" id="{E7C06BD7-B586-8E34-76FE-26FE91397CFC}"/>
              </a:ext>
            </a:extLst>
          </p:cNvPr>
          <p:cNvSpPr/>
          <p:nvPr/>
        </p:nvSpPr>
        <p:spPr>
          <a:xfrm>
            <a:off x="353572" y="2947466"/>
            <a:ext cx="11417265" cy="3245047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7" name="Прямоугольник 2056">
            <a:extLst>
              <a:ext uri="{FF2B5EF4-FFF2-40B4-BE49-F238E27FC236}">
                <a16:creationId xmlns="" xmlns:a16="http://schemas.microsoft.com/office/drawing/2014/main" id="{E5628419-365B-D9E6-26CB-68EA8B611E52}"/>
              </a:ext>
            </a:extLst>
          </p:cNvPr>
          <p:cNvSpPr/>
          <p:nvPr/>
        </p:nvSpPr>
        <p:spPr>
          <a:xfrm>
            <a:off x="5033379" y="3731779"/>
            <a:ext cx="1166406" cy="498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4F9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191,9 </a:t>
            </a:r>
            <a:r>
              <a:rPr lang="ru-RU" sz="1600" b="1" dirty="0">
                <a:solidFill>
                  <a:srgbClr val="004F9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%</a:t>
            </a:r>
          </a:p>
        </p:txBody>
      </p:sp>
      <p:sp>
        <p:nvSpPr>
          <p:cNvPr id="2059" name="Прямоугольник 2058">
            <a:extLst>
              <a:ext uri="{FF2B5EF4-FFF2-40B4-BE49-F238E27FC236}">
                <a16:creationId xmlns="" xmlns:a16="http://schemas.microsoft.com/office/drawing/2014/main" id="{A680CF75-3AA2-1C07-9675-CEBAAA6646B2}"/>
              </a:ext>
            </a:extLst>
          </p:cNvPr>
          <p:cNvSpPr/>
          <p:nvPr/>
        </p:nvSpPr>
        <p:spPr>
          <a:xfrm>
            <a:off x="7251452" y="4489794"/>
            <a:ext cx="2465078" cy="4246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ОАО «</a:t>
            </a:r>
            <a:r>
              <a:rPr lang="ru-RU" sz="14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Энергомаш</a:t>
            </a:r>
            <a:r>
              <a:rPr lang="ru-RU" sz="1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»</a:t>
            </a:r>
          </a:p>
        </p:txBody>
      </p:sp>
      <p:sp>
        <p:nvSpPr>
          <p:cNvPr id="2060" name="Прямоугольник 2059">
            <a:extLst>
              <a:ext uri="{FF2B5EF4-FFF2-40B4-BE49-F238E27FC236}">
                <a16:creationId xmlns="" xmlns:a16="http://schemas.microsoft.com/office/drawing/2014/main" id="{EEF54BFA-33AD-F289-47F2-314FFF2F6CC9}"/>
              </a:ext>
            </a:extLst>
          </p:cNvPr>
          <p:cNvSpPr/>
          <p:nvPr/>
        </p:nvSpPr>
        <p:spPr>
          <a:xfrm>
            <a:off x="10714704" y="4507133"/>
            <a:ext cx="1316885" cy="498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4F9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94,7 </a:t>
            </a:r>
            <a:r>
              <a:rPr lang="ru-RU" sz="1600" b="1" dirty="0">
                <a:solidFill>
                  <a:srgbClr val="004F9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%</a:t>
            </a:r>
          </a:p>
        </p:txBody>
      </p:sp>
      <p:pic>
        <p:nvPicPr>
          <p:cNvPr id="2061" name="Рисунок 2060">
            <a:extLst>
              <a:ext uri="{FF2B5EF4-FFF2-40B4-BE49-F238E27FC236}">
                <a16:creationId xmlns="" xmlns:a16="http://schemas.microsoft.com/office/drawing/2014/main" id="{ED1DAC94-C2D9-5894-256E-B360962BAF7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588" y="4431453"/>
            <a:ext cx="651160" cy="555413"/>
          </a:xfrm>
          <a:prstGeom prst="rect">
            <a:avLst/>
          </a:prstGeom>
        </p:spPr>
      </p:pic>
      <p:cxnSp>
        <p:nvCxnSpPr>
          <p:cNvPr id="2062" name="Прямая соединительная линия 2061">
            <a:extLst>
              <a:ext uri="{FF2B5EF4-FFF2-40B4-BE49-F238E27FC236}">
                <a16:creationId xmlns="" xmlns:a16="http://schemas.microsoft.com/office/drawing/2014/main" id="{CF40E2D2-9043-9C58-CE13-63954A2B83A0}"/>
              </a:ext>
            </a:extLst>
          </p:cNvPr>
          <p:cNvCxnSpPr/>
          <p:nvPr/>
        </p:nvCxnSpPr>
        <p:spPr>
          <a:xfrm>
            <a:off x="6097684" y="3861608"/>
            <a:ext cx="0" cy="78021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4" name="TextBox 2063">
            <a:extLst>
              <a:ext uri="{FF2B5EF4-FFF2-40B4-BE49-F238E27FC236}">
                <a16:creationId xmlns="" xmlns:a16="http://schemas.microsoft.com/office/drawing/2014/main" id="{4A2E958F-7A59-E705-2D9E-3F08EAECFF56}"/>
              </a:ext>
            </a:extLst>
          </p:cNvPr>
          <p:cNvSpPr txBox="1"/>
          <p:nvPr/>
        </p:nvSpPr>
        <p:spPr>
          <a:xfrm>
            <a:off x="1712927" y="3720698"/>
            <a:ext cx="31951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Чудовский  завод железобетонных шпал – филиал АО «</a:t>
            </a:r>
            <a:r>
              <a:rPr lang="ru-RU" sz="1400" dirty="0" err="1">
                <a:latin typeface="Helvetica" panose="020B0604020202020204" pitchFamily="34" charset="0"/>
                <a:cs typeface="Helvetica" panose="020B0604020202020204" pitchFamily="34" charset="0"/>
              </a:rPr>
              <a:t>БэтЭлТранс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» </a:t>
            </a:r>
          </a:p>
        </p:txBody>
      </p:sp>
      <p:sp>
        <p:nvSpPr>
          <p:cNvPr id="2066" name="Прямоугольник 2065">
            <a:extLst>
              <a:ext uri="{FF2B5EF4-FFF2-40B4-BE49-F238E27FC236}">
                <a16:creationId xmlns="" xmlns:a16="http://schemas.microsoft.com/office/drawing/2014/main" id="{296F7A7C-FE86-F15F-F474-D6F5E2F6EF71}"/>
              </a:ext>
            </a:extLst>
          </p:cNvPr>
          <p:cNvSpPr/>
          <p:nvPr/>
        </p:nvSpPr>
        <p:spPr>
          <a:xfrm>
            <a:off x="1712927" y="4431453"/>
            <a:ext cx="31177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филиал ООО </a:t>
            </a:r>
            <a:r>
              <a:rPr lang="ru-RU" sz="14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«</a:t>
            </a:r>
            <a:r>
              <a:rPr lang="ru-RU" sz="1400" dirty="0" err="1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ТехноНИКОЛЬ</a:t>
            </a:r>
            <a:r>
              <a:rPr lang="ru-RU" sz="14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СВ» </a:t>
            </a:r>
            <a:r>
              <a:rPr lang="ru-RU" sz="1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г</a:t>
            </a:r>
            <a:r>
              <a:rPr lang="ru-RU" sz="1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. Чудово </a:t>
            </a:r>
          </a:p>
        </p:txBody>
      </p:sp>
      <p:sp>
        <p:nvSpPr>
          <p:cNvPr id="2067" name="Прямоугольник 2066">
            <a:extLst>
              <a:ext uri="{FF2B5EF4-FFF2-40B4-BE49-F238E27FC236}">
                <a16:creationId xmlns="" xmlns:a16="http://schemas.microsoft.com/office/drawing/2014/main" id="{5B6BA347-7464-833C-262D-F1672BD54572}"/>
              </a:ext>
            </a:extLst>
          </p:cNvPr>
          <p:cNvSpPr/>
          <p:nvPr/>
        </p:nvSpPr>
        <p:spPr>
          <a:xfrm>
            <a:off x="5069711" y="4488730"/>
            <a:ext cx="1106026" cy="498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4F9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145,2 </a:t>
            </a:r>
            <a:r>
              <a:rPr lang="ru-RU" sz="1600" b="1" dirty="0">
                <a:solidFill>
                  <a:srgbClr val="004F9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%</a:t>
            </a:r>
          </a:p>
        </p:txBody>
      </p:sp>
      <p:pic>
        <p:nvPicPr>
          <p:cNvPr id="2068" name="Рисунок 2067">
            <a:extLst>
              <a:ext uri="{FF2B5EF4-FFF2-40B4-BE49-F238E27FC236}">
                <a16:creationId xmlns="" xmlns:a16="http://schemas.microsoft.com/office/drawing/2014/main" id="{7CCC5704-F6CF-B7F3-73CD-4D57516D5BB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489" y="3643226"/>
            <a:ext cx="736258" cy="594470"/>
          </a:xfrm>
          <a:prstGeom prst="rect">
            <a:avLst/>
          </a:prstGeom>
        </p:spPr>
      </p:pic>
      <p:sp>
        <p:nvSpPr>
          <p:cNvPr id="2069" name="TextBox 2068">
            <a:extLst>
              <a:ext uri="{FF2B5EF4-FFF2-40B4-BE49-F238E27FC236}">
                <a16:creationId xmlns="" xmlns:a16="http://schemas.microsoft.com/office/drawing/2014/main" id="{1030D893-CDAC-04BF-6803-9BFB71B7CF97}"/>
              </a:ext>
            </a:extLst>
          </p:cNvPr>
          <p:cNvSpPr txBox="1"/>
          <p:nvPr/>
        </p:nvSpPr>
        <p:spPr>
          <a:xfrm>
            <a:off x="7152946" y="3643226"/>
            <a:ext cx="3444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Завод по производству бытовой химии в г. Чудово (ООО «</a:t>
            </a:r>
            <a:r>
              <a:rPr lang="ru-RU" sz="1400" dirty="0" err="1">
                <a:latin typeface="Helvetica" panose="020B0604020202020204" pitchFamily="34" charset="0"/>
                <a:cs typeface="Helvetica" panose="020B0604020202020204" pitchFamily="34" charset="0"/>
              </a:rPr>
              <a:t>Эс.Си.Джонсон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»)</a:t>
            </a:r>
          </a:p>
        </p:txBody>
      </p:sp>
      <p:sp>
        <p:nvSpPr>
          <p:cNvPr id="2070" name="TextBox 2069">
            <a:extLst>
              <a:ext uri="{FF2B5EF4-FFF2-40B4-BE49-F238E27FC236}">
                <a16:creationId xmlns="" xmlns:a16="http://schemas.microsoft.com/office/drawing/2014/main" id="{433E49CE-B802-815E-E169-CA5EE3976F56}"/>
              </a:ext>
            </a:extLst>
          </p:cNvPr>
          <p:cNvSpPr txBox="1"/>
          <p:nvPr/>
        </p:nvSpPr>
        <p:spPr>
          <a:xfrm>
            <a:off x="10597711" y="3731779"/>
            <a:ext cx="1178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4F9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135,8 </a:t>
            </a:r>
            <a:r>
              <a:rPr lang="ru-RU" sz="1600" b="1" dirty="0">
                <a:solidFill>
                  <a:srgbClr val="004F9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%</a:t>
            </a:r>
          </a:p>
        </p:txBody>
      </p:sp>
      <p:pic>
        <p:nvPicPr>
          <p:cNvPr id="2071" name="Рисунок 2070">
            <a:extLst>
              <a:ext uri="{FF2B5EF4-FFF2-40B4-BE49-F238E27FC236}">
                <a16:creationId xmlns="" xmlns:a16="http://schemas.microsoft.com/office/drawing/2014/main" id="{8B0C0954-CF0F-D59A-E404-52EB35BC850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763" y="5333070"/>
            <a:ext cx="688468" cy="559853"/>
          </a:xfrm>
          <a:prstGeom prst="rect">
            <a:avLst/>
          </a:prstGeom>
        </p:spPr>
      </p:pic>
      <p:sp>
        <p:nvSpPr>
          <p:cNvPr id="2072" name="TextBox 2071">
            <a:extLst>
              <a:ext uri="{FF2B5EF4-FFF2-40B4-BE49-F238E27FC236}">
                <a16:creationId xmlns="" xmlns:a16="http://schemas.microsoft.com/office/drawing/2014/main" id="{593F69A6-4265-4FD2-AF5B-9A501F6B0F3C}"/>
              </a:ext>
            </a:extLst>
          </p:cNvPr>
          <p:cNvSpPr txBox="1"/>
          <p:nvPr/>
        </p:nvSpPr>
        <p:spPr>
          <a:xfrm>
            <a:off x="4155900" y="5369703"/>
            <a:ext cx="5216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ООО «ЮПМ-</a:t>
            </a:r>
            <a:r>
              <a:rPr lang="ru-RU" sz="1400" dirty="0" err="1">
                <a:latin typeface="Helvetica" panose="020B0604020202020204" pitchFamily="34" charset="0"/>
                <a:cs typeface="Helvetica" panose="020B0604020202020204" pitchFamily="34" charset="0"/>
              </a:rPr>
              <a:t>Кюммене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 Чудово» </a:t>
            </a:r>
            <a:r>
              <a:rPr lang="ru-RU" sz="1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                              </a:t>
            </a:r>
            <a:r>
              <a:rPr lang="ru-RU" sz="1600" b="1" dirty="0">
                <a:solidFill>
                  <a:srgbClr val="004F9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14,1 %</a:t>
            </a:r>
          </a:p>
          <a:p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(</a:t>
            </a:r>
            <a:r>
              <a:rPr lang="ru-RU" sz="1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производство 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возобновлено в июне 2023 </a:t>
            </a:r>
            <a:r>
              <a:rPr lang="ru-RU" sz="1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года) </a:t>
            </a:r>
            <a:endParaRPr lang="ru-RU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AutoShape 2" descr="https://www.tn.ru/local/media/img/logo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44" y="4507133"/>
            <a:ext cx="1438135" cy="373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038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5041</TotalTime>
  <Words>103</Words>
  <Application>Microsoft Office PowerPoint</Application>
  <PresentationFormat>Произвольный</PresentationFormat>
  <Paragraphs>24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Промышленное производство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Анастасия А. Купцова</cp:lastModifiedBy>
  <cp:revision>325</cp:revision>
  <dcterms:created xsi:type="dcterms:W3CDTF">2022-06-28T08:05:40Z</dcterms:created>
  <dcterms:modified xsi:type="dcterms:W3CDTF">2024-05-21T12:07:01Z</dcterms:modified>
</cp:coreProperties>
</file>