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g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5A8"/>
    <a:srgbClr val="009999"/>
    <a:srgbClr val="0F9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7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1C822-8C7B-4F73-95F2-65C5CD4DA23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C76E-A57B-426D-A5F9-1112282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44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C089-565C-47E8-8C79-D6A034184CF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14174-D5AC-4282-BFB2-A39F8624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3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3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4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4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4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6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8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7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7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8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48E0-36CF-4627-BED0-6504257605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1A14-DC4F-4066-8421-488E038E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6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4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4176464" cy="396044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Чудовском муниципальном районе расположено 28 инвестиционных площадок и крупные месторождения торфа</a:t>
            </a:r>
          </a:p>
          <a:p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3 площадок для размещения промышленного производства</a:t>
            </a:r>
          </a:p>
          <a:p>
            <a:endParaRPr lang="ru-RU" sz="5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8 площадок для размещения сельскохозяйственного производства</a:t>
            </a:r>
          </a:p>
          <a:p>
            <a:endParaRPr lang="ru-RU" sz="5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3 площадки для жилого строительства</a:t>
            </a:r>
          </a:p>
          <a:p>
            <a:endParaRPr lang="ru-RU" sz="5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10 площадок под любые производственные и социальные объекты, для размещения </a:t>
            </a:r>
            <a:r>
              <a:rPr lang="en-US" b="1" i="1" dirty="0" smtClean="0"/>
              <a:t>II-V </a:t>
            </a:r>
            <a:r>
              <a:rPr lang="ru-RU" b="1" i="1" dirty="0" smtClean="0"/>
              <a:t>класса опасности</a:t>
            </a:r>
          </a:p>
          <a:p>
            <a:endParaRPr lang="ru-RU" sz="5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1</a:t>
            </a:r>
            <a:r>
              <a:rPr lang="ru-RU" b="1" i="1" dirty="0" smtClean="0"/>
              <a:t> площадка под складские комплексы</a:t>
            </a:r>
          </a:p>
          <a:p>
            <a:endParaRPr lang="ru-RU" sz="5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1 рекреационная зона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i="1" dirty="0" smtClean="0"/>
              <a:t>2 площадки для сборочного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34107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7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4087" y="1918891"/>
            <a:ext cx="4104456" cy="3672410"/>
            <a:chOff x="304087" y="1918891"/>
            <a:chExt cx="4104456" cy="3672410"/>
          </a:xfrm>
        </p:grpSpPr>
        <p:sp>
          <p:nvSpPr>
            <p:cNvPr id="7" name="TextBox 6"/>
            <p:cNvSpPr txBox="1"/>
            <p:nvPr/>
          </p:nvSpPr>
          <p:spPr>
            <a:xfrm>
              <a:off x="304087" y="1918893"/>
              <a:ext cx="2555971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Балансовые запасы, тыс.</a:t>
              </a:r>
              <a:endParaRPr lang="ru-RU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5969" y="5219996"/>
              <a:ext cx="2536283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Глубина, м</a:t>
              </a:r>
              <a:endParaRPr lang="ru-RU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970" y="4785640"/>
              <a:ext cx="2536282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err="1" smtClean="0"/>
                <a:t>Пнистость</a:t>
              </a:r>
              <a:r>
                <a:rPr lang="ru-RU" sz="1400" dirty="0" smtClean="0"/>
                <a:t>, %</a:t>
              </a:r>
              <a:endParaRPr lang="ru-RU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775" y="4351285"/>
              <a:ext cx="2536282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Влажность, %</a:t>
              </a:r>
              <a:endParaRPr lang="ru-RU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087" y="3916929"/>
              <a:ext cx="2555969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Зольность</a:t>
              </a:r>
              <a:r>
                <a:rPr lang="ru-RU" sz="1300" dirty="0" smtClean="0"/>
                <a:t>, %</a:t>
              </a:r>
              <a:endParaRPr lang="ru-RU" sz="13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087" y="3482574"/>
              <a:ext cx="2555971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300" dirty="0" smtClean="0"/>
                <a:t>Степень </a:t>
              </a:r>
              <a:r>
                <a:rPr lang="ru-RU" sz="1400" dirty="0" smtClean="0"/>
                <a:t>разложения</a:t>
              </a:r>
              <a:r>
                <a:rPr lang="ru-RU" sz="1300" dirty="0" smtClean="0"/>
                <a:t>, %</a:t>
              </a:r>
              <a:endParaRPr lang="ru-RU" sz="13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087" y="3048216"/>
              <a:ext cx="2555971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300" dirty="0" smtClean="0"/>
                <a:t>Тип </a:t>
              </a:r>
              <a:r>
                <a:rPr lang="ru-RU" sz="1400" dirty="0" smtClean="0"/>
                <a:t>торфа</a:t>
              </a:r>
              <a:endParaRPr lang="ru-RU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087" y="2353249"/>
              <a:ext cx="2555971" cy="631217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Площадь в границе промышленной залежи</a:t>
              </a:r>
              <a:r>
                <a:rPr lang="ru-RU" sz="1300" dirty="0" smtClean="0"/>
                <a:t>, га</a:t>
              </a:r>
              <a:endParaRPr lang="ru-RU" sz="13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64780" y="1918891"/>
              <a:ext cx="1443763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14455,0</a:t>
              </a:r>
              <a:endParaRPr lang="ru-RU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64780" y="3481680"/>
              <a:ext cx="1443763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21</a:t>
              </a:r>
              <a:endParaRPr lang="ru-RU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54093" y="3911277"/>
              <a:ext cx="1443763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3</a:t>
              </a:r>
              <a:endParaRPr lang="ru-RU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7533" y="4351001"/>
              <a:ext cx="1443763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92</a:t>
              </a:r>
              <a:endParaRPr lang="ru-RU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45340" y="4774404"/>
              <a:ext cx="1443763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0,3</a:t>
              </a:r>
              <a:endParaRPr lang="ru-RU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45341" y="5219996"/>
              <a:ext cx="1443763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3,5</a:t>
              </a:r>
              <a:endParaRPr lang="ru-RU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47533" y="2353249"/>
              <a:ext cx="1443763" cy="631217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3472</a:t>
              </a:r>
            </a:p>
            <a:p>
              <a:r>
                <a:rPr lang="ru-RU" sz="1400" dirty="0"/>
                <a:t>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54093" y="3048216"/>
              <a:ext cx="1443763" cy="371305"/>
            </a:xfrm>
            <a:prstGeom prst="rect">
              <a:avLst/>
            </a:prstGeom>
            <a:solidFill>
              <a:srgbClr val="0475A8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Верховой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41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32246"/>
            <a:ext cx="1296144" cy="728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" y="3511649"/>
            <a:ext cx="1575354" cy="421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3" y="4797197"/>
            <a:ext cx="1080075" cy="1080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71" y="1268760"/>
            <a:ext cx="1488039" cy="576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01" y="3497188"/>
            <a:ext cx="685800" cy="723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76" y="5000972"/>
            <a:ext cx="857250" cy="87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1" y="1141001"/>
            <a:ext cx="284869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АО «Корпорация МСП» и МСП банк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Льготный лизинг оборудования для МСП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Расширение доступа МСП к закупкам крупнейших заказчиков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Гарантийная поддержка и программы кредитования субъектов МСП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Имущественная поддержка субъектов МСП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51293" y="3284984"/>
            <a:ext cx="284869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НКО Фонд развития моногородов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Субсидия на создание объектов инфраструктуры </a:t>
            </a:r>
            <a:r>
              <a:rPr lang="ru-RU" sz="1200" b="1" i="1" dirty="0" err="1" smtClean="0"/>
              <a:t>инвестпроектов</a:t>
            </a:r>
            <a:r>
              <a:rPr lang="ru-RU" sz="1200" b="1" i="1" dirty="0" smtClean="0"/>
              <a:t> в моногородах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Содействие в получении мер поддержки проектов в моногородах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1293" y="4861609"/>
            <a:ext cx="28486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ГОАУ «Агентство развития Новгородской области»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Комплексная поддержка инвесторам по принципу «одного окна» </a:t>
            </a:r>
            <a:r>
              <a:rPr lang="en-US" sz="1200" b="1" i="1" dirty="0" smtClean="0"/>
              <a:t>novgorodinvest.ru</a:t>
            </a:r>
            <a:endParaRPr lang="ru-RU" sz="1200" b="1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1242626"/>
            <a:ext cx="284869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ГОАУ «МФЦ Чудовского МР НО»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Государственные и муниципальные услуги для инвесторов</a:t>
            </a:r>
          </a:p>
          <a:p>
            <a:pPr>
              <a:spcBef>
                <a:spcPts val="600"/>
              </a:spcBef>
            </a:pPr>
            <a:r>
              <a:rPr lang="ru-RU" sz="1200" b="1" i="1" dirty="0" smtClean="0"/>
              <a:t>Программа «Обеспечение экономического развития в Чудовском муниципальном районе»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Оказывается финансовая, имущественная, информационная и консультативная поддержка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3781" y="3308791"/>
            <a:ext cx="284869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Новгородский фонд поддержки малого предпринимательства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Содействие кредитованию (поручительство)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 Выдача льготных займов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 Услуги центра поддержки экспорта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3781" y="4974267"/>
            <a:ext cx="284869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АНО «ТО «Русь Новгородская»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i="1" dirty="0" smtClean="0"/>
              <a:t>Развитие туристической инфраструктуры в Новгородской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278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2123728" y="2348880"/>
            <a:ext cx="367240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i="1" dirty="0" err="1" smtClean="0"/>
              <a:t>Шеляпин</a:t>
            </a:r>
            <a:r>
              <a:rPr lang="ru-RU" sz="1200" b="1" i="1" dirty="0" smtClean="0"/>
              <a:t> Виктор Николаевич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b="1" i="1" dirty="0" smtClean="0"/>
              <a:t>Глава </a:t>
            </a:r>
            <a:r>
              <a:rPr lang="ru-RU" sz="1200" b="1" i="1" dirty="0" err="1" smtClean="0"/>
              <a:t>Чудовского</a:t>
            </a:r>
            <a:r>
              <a:rPr lang="ru-RU" sz="1200" b="1" i="1" dirty="0" smtClean="0"/>
              <a:t> муниципального района</a:t>
            </a:r>
          </a:p>
          <a:p>
            <a:pPr>
              <a:spcBef>
                <a:spcPts val="600"/>
              </a:spcBef>
            </a:pPr>
            <a:r>
              <a:rPr lang="ru-RU" sz="1200" b="1" i="1" dirty="0" smtClean="0"/>
              <a:t>тел.: 8(816-65) 44-448</a:t>
            </a:r>
          </a:p>
          <a:p>
            <a:pPr>
              <a:spcBef>
                <a:spcPts val="0"/>
              </a:spcBef>
            </a:pPr>
            <a:r>
              <a:rPr lang="ru-RU" sz="1200" b="1" i="1" dirty="0" smtClean="0"/>
              <a:t>е</a:t>
            </a:r>
            <a:r>
              <a:rPr lang="en-US" sz="1200" b="1" i="1" dirty="0" smtClean="0"/>
              <a:t>-mail</a:t>
            </a:r>
            <a:r>
              <a:rPr lang="ru-RU" sz="1200" b="1" i="1" dirty="0" smtClean="0"/>
              <a:t>: </a:t>
            </a:r>
            <a:r>
              <a:rPr lang="en-US" sz="1200" b="1" i="1" dirty="0"/>
              <a:t>adm@adminchudovo.ru</a:t>
            </a:r>
            <a:endParaRPr lang="ru-RU" sz="1200" b="1" i="1" dirty="0"/>
          </a:p>
          <a:p>
            <a:pPr>
              <a:spcBef>
                <a:spcPts val="0"/>
              </a:spcBef>
            </a:pPr>
            <a:endParaRPr lang="ru-RU" sz="1200" b="1" i="1" dirty="0" smtClean="0"/>
          </a:p>
          <a:p>
            <a:pPr>
              <a:spcBef>
                <a:spcPts val="0"/>
              </a:spcBef>
            </a:pPr>
            <a:endParaRPr lang="ru-RU" b="1" i="1" dirty="0" smtClean="0"/>
          </a:p>
          <a:p>
            <a:pPr>
              <a:spcBef>
                <a:spcPts val="0"/>
              </a:spcBef>
            </a:pPr>
            <a:endParaRPr lang="ru-RU" b="1" i="1" dirty="0" smtClean="0"/>
          </a:p>
          <a:p>
            <a:pPr>
              <a:spcBef>
                <a:spcPts val="0"/>
              </a:spcBef>
            </a:pPr>
            <a:endParaRPr lang="ru-RU" b="1" i="1" dirty="0"/>
          </a:p>
          <a:p>
            <a:pPr>
              <a:spcBef>
                <a:spcPts val="0"/>
              </a:spcBef>
            </a:pPr>
            <a:endParaRPr lang="ru-RU" b="1" i="1" dirty="0" smtClean="0"/>
          </a:p>
          <a:p>
            <a:pPr>
              <a:spcBef>
                <a:spcPts val="0"/>
              </a:spcBef>
            </a:pPr>
            <a:endParaRPr lang="ru-RU" b="1" i="1" dirty="0"/>
          </a:p>
          <a:p>
            <a:pPr>
              <a:spcBef>
                <a:spcPts val="0"/>
              </a:spcBef>
            </a:pPr>
            <a:endParaRPr lang="ru-RU" b="1" i="1" dirty="0" smtClean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2123728" y="4908206"/>
            <a:ext cx="3440361" cy="112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i="1" dirty="0" smtClean="0"/>
              <a:t>Комитет инвестиций, предпринимательства и сельского хозяйства</a:t>
            </a:r>
          </a:p>
          <a:p>
            <a:r>
              <a:rPr lang="ru-RU" sz="1200" b="1" i="1" dirty="0"/>
              <a:t>т</a:t>
            </a:r>
            <a:r>
              <a:rPr lang="ru-RU" sz="1200" b="1" i="1" dirty="0" smtClean="0"/>
              <a:t>ел.: 8(816-65) 54-066, 45-828</a:t>
            </a:r>
          </a:p>
          <a:p>
            <a:pPr>
              <a:spcBef>
                <a:spcPts val="0"/>
              </a:spcBef>
            </a:pPr>
            <a:r>
              <a:rPr lang="ru-RU" sz="1200" b="1" i="1" dirty="0" smtClean="0"/>
              <a:t>е</a:t>
            </a:r>
            <a:r>
              <a:rPr lang="en-US" sz="1200" b="1" i="1" dirty="0" smtClean="0"/>
              <a:t>-mail</a:t>
            </a:r>
            <a:r>
              <a:rPr lang="ru-RU" sz="1200" b="1" i="1" dirty="0" smtClean="0"/>
              <a:t>:</a:t>
            </a:r>
            <a:r>
              <a:rPr lang="en-US" sz="1200" b="1" i="1" dirty="0" smtClean="0"/>
              <a:t> econom@adminchudovo.ru</a:t>
            </a:r>
            <a:endParaRPr lang="ru-RU" sz="12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0" y="4845471"/>
            <a:ext cx="1141463" cy="12078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3" y="1124744"/>
            <a:ext cx="5525949" cy="1152128"/>
          </a:xfrm>
          <a:prstGeom prst="rect">
            <a:avLst/>
          </a:prstGeom>
        </p:spPr>
      </p:pic>
      <p:pic>
        <p:nvPicPr>
          <p:cNvPr id="7" name="Рисунок 6" descr="C:\Users\A_A_Kupcova\Desktop\iBaKzrAlsVQ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0" y="2250294"/>
            <a:ext cx="1243124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08700" y="3624014"/>
            <a:ext cx="364946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200" b="1" i="1" dirty="0" err="1"/>
              <a:t>Должикова</a:t>
            </a:r>
            <a:r>
              <a:rPr lang="ru-RU" sz="1200" b="1" i="1" dirty="0"/>
              <a:t> Ирина Викторовна</a:t>
            </a:r>
          </a:p>
          <a:p>
            <a:pPr>
              <a:spcBef>
                <a:spcPts val="0"/>
              </a:spcBef>
            </a:pPr>
            <a:r>
              <a:rPr lang="ru-RU" sz="1200" b="1" i="1" dirty="0"/>
              <a:t>Заместитель Главы администрации</a:t>
            </a:r>
          </a:p>
          <a:p>
            <a:pPr>
              <a:spcBef>
                <a:spcPts val="0"/>
              </a:spcBef>
            </a:pPr>
            <a:r>
              <a:rPr lang="ru-RU" sz="1200" b="1" i="1" dirty="0" err="1"/>
              <a:t>Чудовского</a:t>
            </a:r>
            <a:r>
              <a:rPr lang="ru-RU" sz="1200" b="1" i="1" dirty="0"/>
              <a:t> муниципального </a:t>
            </a:r>
            <a:r>
              <a:rPr lang="ru-RU" sz="1200" b="1" i="1" dirty="0" smtClean="0"/>
              <a:t>района</a:t>
            </a:r>
            <a:endParaRPr lang="ru-RU" sz="1200" b="1" i="1" dirty="0"/>
          </a:p>
          <a:p>
            <a:pPr>
              <a:spcBef>
                <a:spcPts val="600"/>
              </a:spcBef>
            </a:pPr>
            <a:r>
              <a:rPr lang="ru-RU" sz="1200" b="1" i="1" dirty="0"/>
              <a:t>тел.: 8(816-65) 44-992</a:t>
            </a:r>
          </a:p>
          <a:p>
            <a:r>
              <a:rPr lang="ru-RU" sz="1200" b="1" i="1" dirty="0"/>
              <a:t>е</a:t>
            </a:r>
            <a:r>
              <a:rPr lang="en-US" sz="1200" b="1" i="1" dirty="0"/>
              <a:t>-mail</a:t>
            </a:r>
            <a:r>
              <a:rPr lang="ru-RU" sz="1200" b="1" i="1" dirty="0"/>
              <a:t>: </a:t>
            </a:r>
            <a:r>
              <a:rPr lang="en-US" sz="1200" b="1" i="1" dirty="0"/>
              <a:t>adm@adminchudovo.ru</a:t>
            </a:r>
            <a:endParaRPr lang="ru-RU" sz="1200" b="1" i="1" dirty="0"/>
          </a:p>
        </p:txBody>
      </p:sp>
      <p:pic>
        <p:nvPicPr>
          <p:cNvPr id="9" name="Рисунок 8" descr="C:\Users\A_A_Kupcova\Desktop\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4" y="3596047"/>
            <a:ext cx="1301640" cy="1312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915816" y="4221088"/>
            <a:ext cx="1296144" cy="1656184"/>
          </a:xfrm>
        </p:spPr>
        <p:txBody>
          <a:bodyPr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2 331 км</a:t>
            </a:r>
            <a:r>
              <a:rPr lang="ru-RU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18 546 чел.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3,2 %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14 023 чел.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10 032 чел.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3,2  %, 4 место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6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7" y="-27384"/>
            <a:ext cx="9196429" cy="688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193536"/>
          </a:xfrm>
          <a:prstGeom prst="rect">
            <a:avLst/>
          </a:prstGeom>
        </p:spPr>
      </p:pic>
      <p:sp>
        <p:nvSpPr>
          <p:cNvPr id="6" name="object 4"/>
          <p:cNvSpPr/>
          <p:nvPr/>
        </p:nvSpPr>
        <p:spPr>
          <a:xfrm>
            <a:off x="251459" y="0"/>
            <a:ext cx="4968240" cy="6193790"/>
          </a:xfrm>
          <a:custGeom>
            <a:avLst/>
            <a:gdLst/>
            <a:ahLst/>
            <a:cxnLst/>
            <a:rect l="l" t="t" r="r" b="b"/>
            <a:pathLst>
              <a:path w="4968240" h="6193790">
                <a:moveTo>
                  <a:pt x="0" y="6193536"/>
                </a:moveTo>
                <a:lnTo>
                  <a:pt x="4968240" y="6193536"/>
                </a:lnTo>
                <a:lnTo>
                  <a:pt x="4968240" y="0"/>
                </a:lnTo>
                <a:lnTo>
                  <a:pt x="0" y="0"/>
                </a:lnTo>
                <a:lnTo>
                  <a:pt x="0" y="6193536"/>
                </a:lnTo>
                <a:close/>
              </a:path>
            </a:pathLst>
          </a:custGeom>
          <a:solidFill>
            <a:srgbClr val="FFFFFF">
              <a:alpha val="8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0" y="358140"/>
            <a:ext cx="4572000" cy="448309"/>
          </a:xfrm>
          <a:custGeom>
            <a:avLst/>
            <a:gdLst/>
            <a:ahLst/>
            <a:cxnLst/>
            <a:rect l="l" t="t" r="r" b="b"/>
            <a:pathLst>
              <a:path w="4572000" h="448309">
                <a:moveTo>
                  <a:pt x="4497324" y="0"/>
                </a:moveTo>
                <a:lnTo>
                  <a:pt x="0" y="0"/>
                </a:lnTo>
                <a:lnTo>
                  <a:pt x="0" y="448056"/>
                </a:lnTo>
                <a:lnTo>
                  <a:pt x="4497324" y="448056"/>
                </a:lnTo>
                <a:lnTo>
                  <a:pt x="4526405" y="442192"/>
                </a:lnTo>
                <a:lnTo>
                  <a:pt x="4550140" y="426196"/>
                </a:lnTo>
                <a:lnTo>
                  <a:pt x="4566136" y="402461"/>
                </a:lnTo>
                <a:lnTo>
                  <a:pt x="4572000" y="373380"/>
                </a:lnTo>
                <a:lnTo>
                  <a:pt x="4572000" y="74675"/>
                </a:lnTo>
                <a:lnTo>
                  <a:pt x="4566136" y="45594"/>
                </a:lnTo>
                <a:lnTo>
                  <a:pt x="4550140" y="21859"/>
                </a:lnTo>
                <a:lnTo>
                  <a:pt x="4526405" y="5863"/>
                </a:lnTo>
                <a:lnTo>
                  <a:pt x="4497324" y="0"/>
                </a:lnTo>
                <a:close/>
              </a:path>
            </a:pathLst>
          </a:custGeom>
          <a:solidFill>
            <a:srgbClr val="246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/>
          </p:cNvSpPr>
          <p:nvPr/>
        </p:nvSpPr>
        <p:spPr>
          <a:xfrm>
            <a:off x="474370" y="413205"/>
            <a:ext cx="2349500" cy="320601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-10" dirty="0" smtClean="0">
                <a:solidFill>
                  <a:schemeClr val="bg1"/>
                </a:solidFill>
                <a:latin typeface="+mn-lt"/>
              </a:rPr>
              <a:t>Промышленность</a:t>
            </a:r>
            <a:endParaRPr lang="ru-RU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506679" y="1290066"/>
            <a:ext cx="45466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88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В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начале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ХХ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века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районе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получили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развитие фарфорофаянсовые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спичечные </a:t>
            </a:r>
            <a:r>
              <a:rPr sz="1600" spc="-10" dirty="0">
                <a:latin typeface="Calibri"/>
                <a:cs typeface="Calibri"/>
              </a:rPr>
              <a:t>фабрики,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стекольный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цементный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заводы.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Чудовские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спички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Кузнецовский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фарфор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получили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мировую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известность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еще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до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революции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1917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года.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506679" y="2753360"/>
            <a:ext cx="41636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Сегодня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ведущую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роль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экономике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Чудовского </a:t>
            </a:r>
            <a:r>
              <a:rPr sz="1600" dirty="0">
                <a:latin typeface="Calibri"/>
                <a:cs typeface="Calibri"/>
              </a:rPr>
              <a:t>района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играет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промышленное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производство, которое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представлено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крупными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средними предприятиями,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среди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которых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предприятия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иностранными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инвестициями.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9"/>
          <p:cNvGrpSpPr/>
          <p:nvPr/>
        </p:nvGrpSpPr>
        <p:grpSpPr>
          <a:xfrm>
            <a:off x="452627" y="3790188"/>
            <a:ext cx="8691880" cy="2022475"/>
            <a:chOff x="452627" y="3790188"/>
            <a:chExt cx="8691880" cy="2022475"/>
          </a:xfrm>
        </p:grpSpPr>
        <p:pic>
          <p:nvPicPr>
            <p:cNvPr id="14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115" y="4148328"/>
              <a:ext cx="545591" cy="547116"/>
            </a:xfrm>
            <a:prstGeom prst="rect">
              <a:avLst/>
            </a:prstGeom>
          </p:spPr>
        </p:pic>
        <p:pic>
          <p:nvPicPr>
            <p:cNvPr id="15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6832" y="5017008"/>
              <a:ext cx="652271" cy="242315"/>
            </a:xfrm>
            <a:prstGeom prst="rect">
              <a:avLst/>
            </a:prstGeom>
          </p:spPr>
        </p:pic>
        <p:pic>
          <p:nvPicPr>
            <p:cNvPr id="16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6727" y="4148328"/>
              <a:ext cx="777239" cy="534924"/>
            </a:xfrm>
            <a:prstGeom prst="rect">
              <a:avLst/>
            </a:prstGeom>
          </p:spPr>
        </p:pic>
        <p:pic>
          <p:nvPicPr>
            <p:cNvPr id="17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059" y="5719572"/>
              <a:ext cx="658368" cy="92963"/>
            </a:xfrm>
            <a:prstGeom prst="rect">
              <a:avLst/>
            </a:prstGeom>
          </p:spPr>
        </p:pic>
        <p:pic>
          <p:nvPicPr>
            <p:cNvPr id="18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627" y="5017008"/>
              <a:ext cx="640079" cy="202692"/>
            </a:xfrm>
            <a:prstGeom prst="rect">
              <a:avLst/>
            </a:prstGeom>
          </p:spPr>
        </p:pic>
        <p:sp>
          <p:nvSpPr>
            <p:cNvPr id="19" name="object 15"/>
            <p:cNvSpPr/>
            <p:nvPr/>
          </p:nvSpPr>
          <p:spPr>
            <a:xfrm>
              <a:off x="6362699" y="3790188"/>
              <a:ext cx="2781300" cy="1477010"/>
            </a:xfrm>
            <a:custGeom>
              <a:avLst/>
              <a:gdLst/>
              <a:ahLst/>
              <a:cxnLst/>
              <a:rect l="l" t="t" r="r" b="b"/>
              <a:pathLst>
                <a:path w="2781300" h="1477010">
                  <a:moveTo>
                    <a:pt x="2781300" y="0"/>
                  </a:moveTo>
                  <a:lnTo>
                    <a:pt x="246125" y="0"/>
                  </a:lnTo>
                  <a:lnTo>
                    <a:pt x="196534" y="5002"/>
                  </a:lnTo>
                  <a:lnTo>
                    <a:pt x="150340" y="19347"/>
                  </a:lnTo>
                  <a:lnTo>
                    <a:pt x="108532" y="42045"/>
                  </a:lnTo>
                  <a:lnTo>
                    <a:pt x="72104" y="72104"/>
                  </a:lnTo>
                  <a:lnTo>
                    <a:pt x="42045" y="108532"/>
                  </a:lnTo>
                  <a:lnTo>
                    <a:pt x="19347" y="150340"/>
                  </a:lnTo>
                  <a:lnTo>
                    <a:pt x="5002" y="196534"/>
                  </a:lnTo>
                  <a:lnTo>
                    <a:pt x="0" y="246125"/>
                  </a:lnTo>
                  <a:lnTo>
                    <a:pt x="0" y="1230630"/>
                  </a:lnTo>
                  <a:lnTo>
                    <a:pt x="5002" y="1280221"/>
                  </a:lnTo>
                  <a:lnTo>
                    <a:pt x="19347" y="1326415"/>
                  </a:lnTo>
                  <a:lnTo>
                    <a:pt x="42045" y="1368223"/>
                  </a:lnTo>
                  <a:lnTo>
                    <a:pt x="72104" y="1404651"/>
                  </a:lnTo>
                  <a:lnTo>
                    <a:pt x="108532" y="1434710"/>
                  </a:lnTo>
                  <a:lnTo>
                    <a:pt x="150340" y="1457408"/>
                  </a:lnTo>
                  <a:lnTo>
                    <a:pt x="196534" y="1471753"/>
                  </a:lnTo>
                  <a:lnTo>
                    <a:pt x="246125" y="1476756"/>
                  </a:lnTo>
                  <a:lnTo>
                    <a:pt x="2781300" y="1476756"/>
                  </a:lnTo>
                  <a:lnTo>
                    <a:pt x="2781300" y="0"/>
                  </a:lnTo>
                  <a:close/>
                </a:path>
              </a:pathLst>
            </a:custGeom>
            <a:solidFill>
              <a:srgbClr val="24637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67460" y="4170934"/>
            <a:ext cx="3439033" cy="1836140"/>
            <a:chOff x="1267460" y="4170934"/>
            <a:chExt cx="3439033" cy="1836140"/>
          </a:xfrm>
        </p:grpSpPr>
        <p:sp>
          <p:nvSpPr>
            <p:cNvPr id="21" name="object 16"/>
            <p:cNvSpPr txBox="1"/>
            <p:nvPr/>
          </p:nvSpPr>
          <p:spPr>
            <a:xfrm>
              <a:off x="1267460" y="4170934"/>
              <a:ext cx="1276985" cy="6089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latin typeface="Calibri"/>
                  <a:cs typeface="Calibri"/>
                </a:rPr>
                <a:t>ЮПМ-Кюммене Чудово</a:t>
              </a:r>
              <a:endParaRPr sz="14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1000" spc="-10" dirty="0">
                  <a:solidFill>
                    <a:srgbClr val="246375"/>
                  </a:solidFill>
                  <a:latin typeface="Calibri"/>
                  <a:cs typeface="Calibri"/>
                </a:rPr>
                <a:t>Фанера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22" name="object 17"/>
            <p:cNvSpPr txBox="1"/>
            <p:nvPr/>
          </p:nvSpPr>
          <p:spPr>
            <a:xfrm>
              <a:off x="1267460" y="5611469"/>
              <a:ext cx="1476375" cy="3956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latin typeface="Calibri"/>
                  <a:cs typeface="Calibri"/>
                </a:rPr>
                <a:t>БэтЭлТранс</a:t>
              </a:r>
              <a:endParaRPr sz="140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1000" spc="-10" dirty="0">
                  <a:solidFill>
                    <a:srgbClr val="246375"/>
                  </a:solidFill>
                  <a:latin typeface="Calibri"/>
                  <a:cs typeface="Calibri"/>
                </a:rPr>
                <a:t>Железнодорожные</a:t>
              </a:r>
              <a:r>
                <a:rPr sz="1000" spc="65" dirty="0">
                  <a:solidFill>
                    <a:srgbClr val="246375"/>
                  </a:solidFill>
                  <a:latin typeface="Calibri"/>
                  <a:cs typeface="Calibri"/>
                </a:rPr>
                <a:t> </a:t>
              </a:r>
              <a:r>
                <a:rPr sz="1000" spc="-20" dirty="0">
                  <a:solidFill>
                    <a:srgbClr val="246375"/>
                  </a:solidFill>
                  <a:latin typeface="Calibri"/>
                  <a:cs typeface="Calibri"/>
                </a:rPr>
                <a:t>шпалы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23" name="object 18"/>
            <p:cNvSpPr txBox="1"/>
            <p:nvPr/>
          </p:nvSpPr>
          <p:spPr>
            <a:xfrm>
              <a:off x="3654933" y="4207002"/>
              <a:ext cx="1051560" cy="3956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latin typeface="Calibri"/>
                  <a:cs typeface="Calibri"/>
                </a:rPr>
                <a:t>Урса-Евразия</a:t>
              </a:r>
              <a:endParaRPr sz="140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1000" spc="-10" dirty="0">
                  <a:solidFill>
                    <a:srgbClr val="246375"/>
                  </a:solidFill>
                  <a:latin typeface="Calibri"/>
                  <a:cs typeface="Calibri"/>
                </a:rPr>
                <a:t>Стекловолокно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24" name="object 19"/>
            <p:cNvSpPr txBox="1"/>
            <p:nvPr/>
          </p:nvSpPr>
          <p:spPr>
            <a:xfrm>
              <a:off x="3654933" y="4963159"/>
              <a:ext cx="913130" cy="3956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latin typeface="Calibri"/>
                  <a:cs typeface="Calibri"/>
                </a:rPr>
                <a:t>Энергомаш</a:t>
              </a:r>
              <a:endParaRPr sz="140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1000" spc="-10" dirty="0">
                  <a:solidFill>
                    <a:srgbClr val="246375"/>
                  </a:solidFill>
                  <a:latin typeface="Calibri"/>
                  <a:cs typeface="Calibri"/>
                </a:rPr>
                <a:t>Компрессоры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25" name="object 20"/>
            <p:cNvSpPr txBox="1"/>
            <p:nvPr/>
          </p:nvSpPr>
          <p:spPr>
            <a:xfrm>
              <a:off x="1267460" y="4963159"/>
              <a:ext cx="1177925" cy="3956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latin typeface="Calibri"/>
                  <a:cs typeface="Calibri"/>
                </a:rPr>
                <a:t>Эс</a:t>
              </a:r>
              <a:r>
                <a:rPr sz="1400" b="1" spc="-20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Си</a:t>
              </a:r>
              <a:r>
                <a:rPr sz="1400" b="1" spc="-10" dirty="0">
                  <a:latin typeface="Calibri"/>
                  <a:cs typeface="Calibri"/>
                </a:rPr>
                <a:t> Джонсон</a:t>
              </a:r>
              <a:endParaRPr sz="14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1000" dirty="0">
                  <a:solidFill>
                    <a:srgbClr val="246375"/>
                  </a:solidFill>
                  <a:latin typeface="Calibri"/>
                  <a:cs typeface="Calibri"/>
                </a:rPr>
                <a:t>Бытовая</a:t>
              </a:r>
              <a:r>
                <a:rPr sz="1000" spc="-60" dirty="0">
                  <a:solidFill>
                    <a:srgbClr val="246375"/>
                  </a:solidFill>
                  <a:latin typeface="Calibri"/>
                  <a:cs typeface="Calibri"/>
                </a:rPr>
                <a:t> </a:t>
              </a:r>
              <a:r>
                <a:rPr sz="1000" spc="-10" dirty="0">
                  <a:solidFill>
                    <a:srgbClr val="246375"/>
                  </a:solidFill>
                  <a:latin typeface="Calibri"/>
                  <a:cs typeface="Calibri"/>
                </a:rPr>
                <a:t>химия</a:t>
              </a:r>
              <a:endParaRPr sz="1000" dirty="0">
                <a:latin typeface="Calibri"/>
                <a:cs typeface="Calibri"/>
              </a:endParaRPr>
            </a:p>
          </p:txBody>
        </p:sp>
      </p:grpSp>
      <p:sp>
        <p:nvSpPr>
          <p:cNvPr id="26" name="object 21"/>
          <p:cNvSpPr txBox="1"/>
          <p:nvPr/>
        </p:nvSpPr>
        <p:spPr>
          <a:xfrm>
            <a:off x="6662166" y="3590898"/>
            <a:ext cx="2274570" cy="154432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lang="ru-RU" sz="6000" b="1" spc="50" dirty="0" smtClean="0">
                <a:solidFill>
                  <a:srgbClr val="FFFFFF"/>
                </a:solidFill>
                <a:latin typeface="Arial"/>
                <a:cs typeface="Arial"/>
              </a:rPr>
              <a:t>76</a:t>
            </a:r>
            <a:r>
              <a:rPr sz="6000" b="1" spc="50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6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FFFFFF"/>
                </a:solidFill>
                <a:latin typeface="Arial Unicode MS"/>
                <a:cs typeface="Arial Unicode MS"/>
              </a:rPr>
              <a:t>— доля</a:t>
            </a:r>
            <a:r>
              <a:rPr sz="14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обрабатывающей </a:t>
            </a:r>
            <a:r>
              <a:rPr sz="1400" spc="50" dirty="0">
                <a:solidFill>
                  <a:srgbClr val="FFFFFF"/>
                </a:solidFill>
                <a:latin typeface="Arial Unicode MS"/>
                <a:cs typeface="Arial Unicode MS"/>
              </a:rPr>
              <a:t>промышленности</a:t>
            </a:r>
            <a:endParaRPr sz="1400" dirty="0">
              <a:latin typeface="Arial Unicode MS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2760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3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4006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403648" y="1197196"/>
            <a:ext cx="2736304" cy="1367708"/>
          </a:xfrm>
          <a:effectLst>
            <a:glow rad="12700">
              <a:schemeClr val="accent1"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200" dirty="0" smtClean="0"/>
              <a:t> </a:t>
            </a:r>
            <a:r>
              <a:rPr lang="ru-RU" sz="5200" b="1" dirty="0" smtClean="0"/>
              <a:t>Выгодное</a:t>
            </a:r>
          </a:p>
          <a:p>
            <a:pPr marL="0" indent="0">
              <a:buNone/>
            </a:pPr>
            <a:r>
              <a:rPr lang="ru-RU" sz="5200" b="1" dirty="0" smtClean="0"/>
              <a:t> географическое положение</a:t>
            </a:r>
          </a:p>
          <a:p>
            <a:pPr marL="360000"/>
            <a:r>
              <a:rPr lang="ru-RU" sz="5200" b="1" i="1" dirty="0" smtClean="0"/>
              <a:t>Железнодорожный узел Октябрьской ж/д в г. Чудово</a:t>
            </a:r>
          </a:p>
          <a:p>
            <a:pPr marL="360000"/>
            <a:r>
              <a:rPr lang="ru-RU" sz="5200" b="1" i="1" dirty="0" smtClean="0"/>
              <a:t>Санкт-Петербург – 118 км</a:t>
            </a:r>
          </a:p>
          <a:p>
            <a:pPr marL="360000"/>
            <a:r>
              <a:rPr lang="ru-RU" sz="5200" b="1" i="1" dirty="0" smtClean="0"/>
              <a:t>Великий Новгород – 70 км</a:t>
            </a:r>
            <a:endParaRPr lang="ru-RU" sz="52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0" y="1215764"/>
            <a:ext cx="1161444" cy="1133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5" y="2852936"/>
            <a:ext cx="1096318" cy="1137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7" y="4645124"/>
            <a:ext cx="1188143" cy="1232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33200"/>
            <a:ext cx="1196804" cy="109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1152128" cy="1152128"/>
          </a:xfrm>
          <a:prstGeom prst="rect">
            <a:avLst/>
          </a:prstGeom>
        </p:spPr>
      </p:pic>
      <p:sp>
        <p:nvSpPr>
          <p:cNvPr id="11" name="Объект 5"/>
          <p:cNvSpPr>
            <a:spLocks noGrp="1"/>
          </p:cNvSpPr>
          <p:nvPr>
            <p:ph sz="half" idx="1"/>
          </p:nvPr>
        </p:nvSpPr>
        <p:spPr>
          <a:xfrm>
            <a:off x="1403648" y="2925388"/>
            <a:ext cx="3312368" cy="136770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300" b="1" dirty="0" smtClean="0"/>
              <a:t>Протяженность дорог</a:t>
            </a:r>
          </a:p>
          <a:p>
            <a:r>
              <a:rPr lang="ru-RU" sz="4300" b="1" i="1" dirty="0" smtClean="0"/>
              <a:t>Федерального значения – 44 км</a:t>
            </a:r>
          </a:p>
          <a:p>
            <a:r>
              <a:rPr lang="ru-RU" sz="4300" b="1" i="1" dirty="0" smtClean="0"/>
              <a:t>Регионального и межмуниципального   значения – 253,3 км</a:t>
            </a:r>
          </a:p>
          <a:p>
            <a:r>
              <a:rPr lang="ru-RU" sz="4300" b="1" i="1" dirty="0" smtClean="0"/>
              <a:t>Местного значения – 192,4 км</a:t>
            </a:r>
          </a:p>
        </p:txBody>
      </p:sp>
      <p:sp>
        <p:nvSpPr>
          <p:cNvPr id="12" name="Объект 5"/>
          <p:cNvSpPr>
            <a:spLocks noGrp="1"/>
          </p:cNvSpPr>
          <p:nvPr>
            <p:ph sz="half" idx="1"/>
          </p:nvPr>
        </p:nvSpPr>
        <p:spPr>
          <a:xfrm>
            <a:off x="1403647" y="4725144"/>
            <a:ext cx="3305695" cy="12241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5600" b="1" dirty="0" smtClean="0"/>
              <a:t>Развитая транспортная сеть</a:t>
            </a:r>
          </a:p>
          <a:p>
            <a:r>
              <a:rPr lang="ru-RU" sz="5600" b="1" i="1" dirty="0" smtClean="0"/>
              <a:t>Федеральная дорога М10, «Россия» </a:t>
            </a:r>
          </a:p>
          <a:p>
            <a:r>
              <a:rPr lang="ru-RU" sz="5600" b="1" i="1" dirty="0" smtClean="0"/>
              <a:t>Федеральная дорога М11, «Нева»</a:t>
            </a:r>
          </a:p>
          <a:p>
            <a:r>
              <a:rPr lang="ru-RU" sz="5600" b="1" i="1" dirty="0" smtClean="0"/>
              <a:t>Октябрьская железная дорога</a:t>
            </a:r>
          </a:p>
          <a:p>
            <a:r>
              <a:rPr lang="ru-RU" sz="5600" b="1" i="1" dirty="0" smtClean="0"/>
              <a:t>Водный путь по реке Волхов</a:t>
            </a:r>
            <a:endParaRPr lang="ru-RU" sz="5600" b="1" i="1" dirty="0"/>
          </a:p>
        </p:txBody>
      </p:sp>
      <p:sp>
        <p:nvSpPr>
          <p:cNvPr id="13" name="Объект 5"/>
          <p:cNvSpPr>
            <a:spLocks noGrp="1"/>
          </p:cNvSpPr>
          <p:nvPr>
            <p:ph sz="half" idx="1"/>
          </p:nvPr>
        </p:nvSpPr>
        <p:spPr>
          <a:xfrm>
            <a:off x="5768804" y="1196752"/>
            <a:ext cx="3375196" cy="15841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5600" b="1" dirty="0" smtClean="0"/>
              <a:t>Развитая </a:t>
            </a:r>
          </a:p>
          <a:p>
            <a:pPr marL="0" indent="0">
              <a:buNone/>
            </a:pPr>
            <a:r>
              <a:rPr lang="ru-RU" sz="5600" b="1" dirty="0" smtClean="0"/>
              <a:t> инженерная инфраструктура</a:t>
            </a:r>
          </a:p>
          <a:p>
            <a:r>
              <a:rPr lang="ru-RU" sz="5600" b="1" i="1" dirty="0" smtClean="0"/>
              <a:t>Уровень газификации – 90%</a:t>
            </a:r>
          </a:p>
          <a:p>
            <a:r>
              <a:rPr lang="ru-RU" sz="5600" b="1" i="1" dirty="0" smtClean="0"/>
              <a:t>Уровень электроснабжения – 100%</a:t>
            </a:r>
          </a:p>
          <a:p>
            <a:r>
              <a:rPr lang="ru-RU" sz="5600" b="1" i="1" dirty="0" smtClean="0"/>
              <a:t>Уровень </a:t>
            </a:r>
            <a:r>
              <a:rPr lang="ru-RU" sz="5600" b="1" i="1" dirty="0" err="1" smtClean="0"/>
              <a:t>хол</a:t>
            </a:r>
            <a:r>
              <a:rPr lang="ru-RU" sz="5600" b="1" i="1" dirty="0" smtClean="0"/>
              <a:t>. водоснабжения – 93%</a:t>
            </a:r>
          </a:p>
          <a:p>
            <a:r>
              <a:rPr lang="ru-RU" sz="5600" b="1" i="1" dirty="0" smtClean="0"/>
              <a:t>Транспортная доступность – 99%</a:t>
            </a:r>
            <a:endParaRPr lang="ru-RU" sz="5600" b="1" i="1" dirty="0"/>
          </a:p>
        </p:txBody>
      </p:sp>
      <p:sp>
        <p:nvSpPr>
          <p:cNvPr id="14" name="Объект 5"/>
          <p:cNvSpPr>
            <a:spLocks noGrp="1"/>
          </p:cNvSpPr>
          <p:nvPr>
            <p:ph sz="half" idx="1"/>
          </p:nvPr>
        </p:nvSpPr>
        <p:spPr>
          <a:xfrm>
            <a:off x="5868144" y="2924944"/>
            <a:ext cx="302433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Минимальное время в пути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i="1" dirty="0" smtClean="0"/>
              <a:t>На скоростном поезде Сапсан:</a:t>
            </a:r>
          </a:p>
          <a:p>
            <a:r>
              <a:rPr lang="ru-RU" sz="1400" b="1" i="1" dirty="0" smtClean="0"/>
              <a:t>Санкт-Петербург – 1 час</a:t>
            </a:r>
          </a:p>
          <a:p>
            <a:r>
              <a:rPr lang="ru-RU" sz="1400" b="1" i="1" dirty="0" smtClean="0"/>
              <a:t>Москва – 3 часа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4155960" cy="19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340769"/>
            <a:ext cx="5112568" cy="936103"/>
          </a:xfrm>
        </p:spPr>
        <p:txBody>
          <a:bodyPr/>
          <a:lstStyle/>
          <a:p>
            <a:r>
              <a:rPr lang="ru-RU" b="1" dirty="0" smtClean="0"/>
              <a:t>Теплоснабжение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18 </a:t>
            </a:r>
            <a:r>
              <a:rPr lang="ru-RU" b="1" i="1" dirty="0" smtClean="0"/>
              <a:t>котельных с мощностью </a:t>
            </a:r>
            <a:r>
              <a:rPr lang="ru-RU" b="1" i="1" dirty="0" smtClean="0"/>
              <a:t>56,5 </a:t>
            </a:r>
            <a:r>
              <a:rPr lang="ru-RU" b="1" i="1" dirty="0" smtClean="0"/>
              <a:t>Гкал/час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259632" y="2492896"/>
            <a:ext cx="496855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Водоотведение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Пропускная способность очистных сооружений                               – 10,4 </a:t>
            </a:r>
            <a:r>
              <a:rPr lang="ru-RU" b="1" i="1" dirty="0" err="1" smtClean="0"/>
              <a:t>тыс.куб.м</a:t>
            </a:r>
            <a:r>
              <a:rPr lang="ru-RU" b="1" i="1" dirty="0" smtClean="0"/>
              <a:t>/сутки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Одиночное протяжение главных коллекторов - </a:t>
            </a:r>
            <a:r>
              <a:rPr lang="ru-RU" b="1" i="1" dirty="0" smtClean="0"/>
              <a:t>31,6 </a:t>
            </a:r>
            <a:r>
              <a:rPr lang="ru-RU" b="1" i="1" dirty="0" smtClean="0"/>
              <a:t>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Уличные сети – </a:t>
            </a:r>
            <a:r>
              <a:rPr lang="ru-RU" b="1" i="1" dirty="0" smtClean="0"/>
              <a:t>31,01 </a:t>
            </a:r>
            <a:r>
              <a:rPr lang="ru-RU" b="1" i="1" dirty="0" smtClean="0"/>
              <a:t>км</a:t>
            </a:r>
            <a:endParaRPr lang="ru-RU" b="1" i="1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259632" y="4149080"/>
            <a:ext cx="5112568" cy="15121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Уровень благоустройства жилищного фонда: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Централизованное водоснабжение – 77%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Централизованное водоотведение – 77%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Отопление – 78%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Горячее водоснабжение – 67%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Сетевой газ – 86%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200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3154"/>
            <a:ext cx="4286143" cy="590465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59632" y="1268760"/>
            <a:ext cx="6840760" cy="93610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Водоснабжение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+mj-lt"/>
              </a:rPr>
              <a:t>уличные водопроводные сети – </a:t>
            </a:r>
            <a:r>
              <a:rPr lang="ru-RU" b="1" i="1" dirty="0" smtClean="0">
                <a:latin typeface="+mj-lt"/>
              </a:rPr>
              <a:t>92,03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smtClean="0">
                <a:latin typeface="+mj-lt"/>
              </a:rPr>
              <a:t>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+mj-lt"/>
              </a:rPr>
              <a:t>у</a:t>
            </a:r>
            <a:r>
              <a:rPr lang="ru-RU" b="1" i="1" dirty="0" smtClean="0">
                <a:latin typeface="+mj-lt"/>
              </a:rPr>
              <a:t>становленная производственная мощность водопроводов – 12,6 </a:t>
            </a:r>
            <a:r>
              <a:rPr lang="ru-RU" b="1" i="1" dirty="0" err="1" smtClean="0">
                <a:latin typeface="+mj-lt"/>
              </a:rPr>
              <a:t>тыс.куб.м</a:t>
            </a:r>
            <a:r>
              <a:rPr lang="ru-RU" b="1" i="1" dirty="0" smtClean="0">
                <a:latin typeface="+mj-lt"/>
              </a:rPr>
              <a:t>/сутки</a:t>
            </a:r>
            <a:endParaRPr lang="ru-RU" b="1" i="1" dirty="0" smtClean="0">
              <a:latin typeface="+mj-lt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259632" y="2348880"/>
            <a:ext cx="662473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Электроснабжение</a:t>
            </a:r>
          </a:p>
          <a:p>
            <a:r>
              <a:rPr lang="ru-RU" b="1" i="1" dirty="0" smtClean="0"/>
              <a:t>Объекты электроэнергетики с географической привязкой к </a:t>
            </a:r>
            <a:r>
              <a:rPr lang="ru-RU" b="1" i="1" dirty="0" err="1" smtClean="0"/>
              <a:t>Чудовскому</a:t>
            </a:r>
            <a:r>
              <a:rPr lang="ru-RU" b="1" i="1" dirty="0" smtClean="0"/>
              <a:t> району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подстанция 330/110/35/10 </a:t>
            </a:r>
            <a:r>
              <a:rPr lang="ru-RU" b="1" i="1" dirty="0" err="1" smtClean="0"/>
              <a:t>кВ</a:t>
            </a:r>
            <a:r>
              <a:rPr lang="ru-RU" b="1" i="1" dirty="0" smtClean="0"/>
              <a:t> «Чудово»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подстанции 110/10 </a:t>
            </a:r>
            <a:r>
              <a:rPr lang="ru-RU" b="1" i="1" dirty="0" err="1" smtClean="0"/>
              <a:t>кВ</a:t>
            </a:r>
            <a:r>
              <a:rPr lang="ru-RU" b="1" i="1" dirty="0" smtClean="0"/>
              <a:t>, ПС «Спасская», 110/10 </a:t>
            </a:r>
            <a:r>
              <a:rPr lang="ru-RU" b="1" i="1" dirty="0" err="1" smtClean="0"/>
              <a:t>кВ</a:t>
            </a:r>
            <a:r>
              <a:rPr lang="ru-RU" b="1" i="1" dirty="0" smtClean="0"/>
              <a:t>, ПС «</a:t>
            </a:r>
            <a:r>
              <a:rPr lang="ru-RU" b="1" i="1" dirty="0" err="1" smtClean="0"/>
              <a:t>Энергомаш</a:t>
            </a:r>
            <a:r>
              <a:rPr lang="ru-RU" b="1" i="1" dirty="0" smtClean="0"/>
              <a:t>» 110/10 </a:t>
            </a:r>
            <a:r>
              <a:rPr lang="ru-RU" b="1" i="1" dirty="0" err="1" smtClean="0"/>
              <a:t>кВ</a:t>
            </a:r>
            <a:endParaRPr lang="ru-RU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тяговая подстанция ТПС «Гряды» 110/10 </a:t>
            </a:r>
            <a:r>
              <a:rPr lang="ru-RU" b="1" i="1" dirty="0" err="1" smtClean="0"/>
              <a:t>кВ</a:t>
            </a:r>
            <a:endParaRPr lang="ru-RU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ПС 35/10 «</a:t>
            </a:r>
            <a:r>
              <a:rPr lang="ru-RU" b="1" i="1" dirty="0" err="1" smtClean="0"/>
              <a:t>Грузино</a:t>
            </a:r>
            <a:r>
              <a:rPr lang="ru-RU" b="1" i="1" dirty="0" smtClean="0"/>
              <a:t>», ПС 35/10 «Красный </a:t>
            </a:r>
            <a:r>
              <a:rPr lang="ru-RU" b="1" i="1" dirty="0" err="1" smtClean="0"/>
              <a:t>Фарфорист</a:t>
            </a:r>
            <a:r>
              <a:rPr lang="ru-RU" b="1" i="1" dirty="0" smtClean="0"/>
              <a:t>» и ПС 35/10 «Оскуй»</a:t>
            </a:r>
            <a:endParaRPr lang="ru-RU" b="1" i="1" dirty="0"/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1259632" y="4293096"/>
            <a:ext cx="5976664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Газоснабжение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5 автоматизированных газораспределительных станций:                   </a:t>
            </a:r>
            <a:r>
              <a:rPr lang="ru-RU" b="1" i="1" dirty="0" err="1" smtClean="0"/>
              <a:t>Зуево</a:t>
            </a:r>
            <a:r>
              <a:rPr lang="ru-RU" b="1" i="1" dirty="0" smtClean="0"/>
              <a:t>, Красный </a:t>
            </a:r>
            <a:r>
              <a:rPr lang="ru-RU" b="1" i="1" dirty="0" err="1" smtClean="0"/>
              <a:t>Фарфорист</a:t>
            </a:r>
            <a:r>
              <a:rPr lang="ru-RU" b="1" i="1" dirty="0" smtClean="0"/>
              <a:t>, Успенское, Чудово, Трегубово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Протяженность сетей – 116 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Газифицировано 10 населенных пунктов,                                                           в которых проживает 85,9% населения всего района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390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8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052736"/>
            <a:ext cx="3456384" cy="20162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i="1" dirty="0" smtClean="0"/>
              <a:t>8 муниципальных образовательных комплексов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i="1" dirty="0" smtClean="0"/>
              <a:t>Областное государственное автономное профессиональное образовательное учреждение «</a:t>
            </a:r>
            <a:r>
              <a:rPr lang="ru-RU" sz="1300" b="1" i="1" dirty="0" err="1" smtClean="0"/>
              <a:t>Чудовский</a:t>
            </a:r>
            <a:r>
              <a:rPr lang="ru-RU" sz="1300" b="1" i="1" dirty="0" smtClean="0"/>
              <a:t> техникум»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i="1" dirty="0" smtClean="0"/>
              <a:t>специальное (коррекционное) учреждение  адаптированная школа-интернат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043608" y="3212976"/>
            <a:ext cx="34563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i="1" dirty="0" smtClean="0"/>
              <a:t>2 филиала ФГБУК «Новгородский Государственный объединенный музей-заповедник»:                                             Дом-музей Н.А. Некрасова                      Дом-музей Г.И. Успенского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i="1" dirty="0" smtClean="0"/>
              <a:t>МБУ «Художественная галерея»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i="1" dirty="0" smtClean="0"/>
              <a:t>МБУ «</a:t>
            </a:r>
            <a:r>
              <a:rPr lang="ru-RU" sz="1300" b="1" i="1" dirty="0" err="1" smtClean="0"/>
              <a:t>Чудовский</a:t>
            </a:r>
            <a:r>
              <a:rPr lang="ru-RU" sz="1300" b="1" i="1" dirty="0" smtClean="0"/>
              <a:t> краеведческий музей»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i="1" dirty="0" smtClean="0"/>
              <a:t>12 библиотек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i="1" dirty="0"/>
              <a:t>МБУ Молодёжный центр «Диалог</a:t>
            </a:r>
            <a:r>
              <a:rPr lang="ru-RU" sz="1300" b="1" i="1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i="1" dirty="0" smtClean="0"/>
              <a:t>8 культурно-досуговых учреждений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i="1" dirty="0" smtClean="0"/>
              <a:t>МАУ ДО «Детская школа искусств           им. В.С. Серовой»</a:t>
            </a:r>
            <a:endParaRPr lang="ru-RU" sz="1300" b="1" i="1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364088" y="1052736"/>
            <a:ext cx="3456384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МАУ «Дворец спорта «Молодежный», в том числе бассейн «Дельфин» и стадион «Темп»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МАУ ДО «ДЮСШ»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35 плоскостных спортивных объекта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10 спортивных залов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33 прочих приспособленных помещения для занятий физкультурой и спортом</a:t>
            </a:r>
            <a:endParaRPr lang="ru-RU" b="1" i="1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364088" y="3212976"/>
            <a:ext cx="3456384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ГОБУЗ «</a:t>
            </a:r>
            <a:r>
              <a:rPr lang="ru-RU" b="1" i="1" dirty="0" err="1" smtClean="0"/>
              <a:t>Чудовская</a:t>
            </a:r>
            <a:r>
              <a:rPr lang="ru-RU" b="1" i="1" dirty="0" smtClean="0"/>
              <a:t> ЦРБ»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Поликлиника со стоматологическим отделением на 555 посещений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Отделение врачебной практики на 30 посещений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Врачебная амбулатория </a:t>
            </a:r>
            <a:r>
              <a:rPr lang="ru-RU" b="1" i="1" dirty="0" err="1" smtClean="0"/>
              <a:t>п.Краснофарфорный</a:t>
            </a:r>
            <a:r>
              <a:rPr lang="ru-RU" b="1" i="1" dirty="0" smtClean="0"/>
              <a:t> на 30 посещений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Восемь фельдшерско-акушерских пунктов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 smtClean="0"/>
              <a:t>Чудовское</a:t>
            </a:r>
            <a:r>
              <a:rPr lang="ru-RU" b="1" i="1" dirty="0" smtClean="0"/>
              <a:t> отделение наркологического диспансера «Катарсис»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Частная стоматология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3 ведомственных здравпункта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366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806</Words>
  <Application>Microsoft Office PowerPoint</Application>
  <PresentationFormat>Экран (4:3)</PresentationFormat>
  <Paragraphs>164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gypnor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А. Парамонова</dc:creator>
  <cp:lastModifiedBy>Анастасия А. Купцова</cp:lastModifiedBy>
  <cp:revision>90</cp:revision>
  <cp:lastPrinted>2023-07-06T05:54:38Z</cp:lastPrinted>
  <dcterms:created xsi:type="dcterms:W3CDTF">2022-04-07T06:33:28Z</dcterms:created>
  <dcterms:modified xsi:type="dcterms:W3CDTF">2023-07-07T07:13:28Z</dcterms:modified>
</cp:coreProperties>
</file>